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8" r:id="rId2"/>
    <p:sldId id="653" r:id="rId3"/>
    <p:sldId id="656" r:id="rId4"/>
    <p:sldId id="655" r:id="rId5"/>
    <p:sldId id="654" r:id="rId6"/>
    <p:sldId id="6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2178C2A-B2ED-462D-B017-A5AB222B04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497836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think-cell Slide" r:id="rId4" imgW="353" imgH="359" progId="TCLayout.ActiveDocument.1">
                  <p:embed/>
                </p:oleObj>
              </mc:Choice>
              <mc:Fallback>
                <p:oleObj name="think-cell Slide" r:id="rId4" imgW="353" imgH="359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B2178C2A-B2ED-462D-B017-A5AB222B04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89A3FE19-2744-46B1-BBF9-FA91FF1F77DA}"/>
              </a:ext>
            </a:extLst>
          </p:cNvPr>
          <p:cNvGrpSpPr/>
          <p:nvPr userDrawn="1"/>
        </p:nvGrpSpPr>
        <p:grpSpPr>
          <a:xfrm>
            <a:off x="0" y="-8389"/>
            <a:ext cx="12192000" cy="6858000"/>
            <a:chOff x="0" y="-8389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852FAAC-F21C-49CA-BAC8-DBF3CE3931F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8389"/>
              <a:ext cx="12192000" cy="6858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AB19739-C9BB-4102-98A7-A3650B1F95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8247" y="3352801"/>
              <a:ext cx="1316884" cy="343142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512763"/>
            <a:ext cx="5207000" cy="566737"/>
          </a:xfrm>
        </p:spPr>
        <p:txBody>
          <a:bodyPr vert="horz" anchor="t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F22748D-F1B4-4793-8FB9-CE33AF8749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1435100"/>
            <a:ext cx="5207000" cy="1244600"/>
          </a:xfrm>
        </p:spPr>
        <p:txBody>
          <a:bodyPr>
            <a:noAutofit/>
          </a:bodyPr>
          <a:lstStyle>
            <a:lvl1pPr marL="0" indent="0">
              <a:buNone/>
              <a:defRPr sz="3600" b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494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92805E6-0A2D-4D92-A9E1-F6C130B8528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0089949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think-cell Slide" r:id="rId5" imgW="353" imgH="359" progId="TCLayout.ActiveDocument.1">
                  <p:embed/>
                </p:oleObj>
              </mc:Choice>
              <mc:Fallback>
                <p:oleObj name="think-cell Slide" r:id="rId5" imgW="353" imgH="35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92805E6-0A2D-4D92-A9E1-F6C130B852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49EFD85-4418-4D4A-BB0C-D2359618374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667" b="1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568" y="365125"/>
            <a:ext cx="11484864" cy="682752"/>
          </a:xfrm>
        </p:spPr>
        <p:txBody>
          <a:bodyPr vert="horz">
            <a:noAutofit/>
          </a:bodyPr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A934B29-C237-4AE7-A018-9DC622B3D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36" y="1383339"/>
            <a:ext cx="11484864" cy="212023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983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509A0C3-B441-4E73-B762-0C1FD21A455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763146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think-cell Slide" r:id="rId4" imgW="353" imgH="359" progId="TCLayout.ActiveDocument.1">
                  <p:embed/>
                </p:oleObj>
              </mc:Choice>
              <mc:Fallback>
                <p:oleObj name="think-cell Slide" r:id="rId4" imgW="353" imgH="35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3509A0C3-B441-4E73-B762-0C1FD21A45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661AE3C-3C7F-478C-BB93-0A9FE8AC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E73C3-35EA-49F7-AB7E-CF57A5EE98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C36D486-FB90-4F67-97A4-777F0EBC4275}"/>
              </a:ext>
            </a:extLst>
          </p:cNvPr>
          <p:cNvGrpSpPr/>
          <p:nvPr userDrawn="1"/>
        </p:nvGrpSpPr>
        <p:grpSpPr>
          <a:xfrm>
            <a:off x="0" y="-11185"/>
            <a:ext cx="12192000" cy="6858000"/>
            <a:chOff x="0" y="-8389"/>
            <a:chExt cx="12192000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9A738D7C-833F-4C7C-9E06-E05BB764B3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8389"/>
              <a:ext cx="12192000" cy="68580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2227D39-0E7A-4FEC-9755-444C857CE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7834" y="3429001"/>
              <a:ext cx="1635767" cy="31967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492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92805E6-0A2D-4D92-A9E1-F6C130B8528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50541537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think-cell Slide" r:id="rId5" imgW="353" imgH="359" progId="TCLayout.ActiveDocument.1">
                  <p:embed/>
                </p:oleObj>
              </mc:Choice>
              <mc:Fallback>
                <p:oleObj name="think-cell Slide" r:id="rId5" imgW="353" imgH="35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92805E6-0A2D-4D92-A9E1-F6C130B852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249EFD85-4418-4D4A-BB0C-D2359618374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333" b="1" i="0" baseline="0">
              <a:latin typeface="Verdana" panose="020B0604030504040204" pitchFamily="34" charset="0"/>
              <a:ea typeface="+mj-ea"/>
              <a:cs typeface="+mj-cs"/>
              <a:sym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5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11" Type="http://schemas.openxmlformats.org/officeDocument/2006/relationships/image" Target="../media/image2.png"/><Relationship Id="rId5" Type="http://schemas.openxmlformats.org/officeDocument/2006/relationships/theme" Target="../theme/theme1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1533" y="365125"/>
            <a:ext cx="11468527" cy="682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533" y="1825625"/>
            <a:ext cx="114685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CF611312-E18F-4F43-9147-BF06BD6EAD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014396070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think-cell Slide" r:id="rId9" imgW="353" imgH="359" progId="TCLayout.ActiveDocument.1">
                  <p:embed/>
                </p:oleObj>
              </mc:Choice>
              <mc:Fallback>
                <p:oleObj name="think-cell Slide" r:id="rId9" imgW="353" imgH="359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CF611312-E18F-4F43-9147-BF06BD6EAD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4722FBF1-1A34-4C00-9586-9500F0A4705A}"/>
              </a:ext>
            </a:extLst>
          </p:cNvPr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667" b="1" i="0" baseline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DCE036B5-892C-42BF-8BEC-342BE5769170}"/>
              </a:ext>
            </a:extLst>
          </p:cNvPr>
          <p:cNvSpPr/>
          <p:nvPr userDrawn="1"/>
        </p:nvSpPr>
        <p:spPr>
          <a:xfrm>
            <a:off x="11362861" y="6474563"/>
            <a:ext cx="457200" cy="281837"/>
          </a:xfrm>
          <a:prstGeom prst="round2SameRect">
            <a:avLst>
              <a:gd name="adj1" fmla="val 23426"/>
              <a:gd name="adj2" fmla="val 0"/>
            </a:avLst>
          </a:prstGeom>
          <a:solidFill>
            <a:srgbClr val="E2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3AF54C-4023-416F-9B2C-4A177C1A9E6C}"/>
              </a:ext>
            </a:extLst>
          </p:cNvPr>
          <p:cNvSpPr txBox="1"/>
          <p:nvPr userDrawn="1"/>
        </p:nvSpPr>
        <p:spPr>
          <a:xfrm>
            <a:off x="11346523" y="6474647"/>
            <a:ext cx="489879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fld id="{DF408F7A-B94C-44C3-AED2-D20BB3D05E6C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EF16C0-B064-4A5B-8723-97AC88FA87AD}"/>
              </a:ext>
            </a:extLst>
          </p:cNvPr>
          <p:cNvSpPr/>
          <p:nvPr userDrawn="1"/>
        </p:nvSpPr>
        <p:spPr>
          <a:xfrm>
            <a:off x="1" y="6756400"/>
            <a:ext cx="12191999" cy="101600"/>
          </a:xfrm>
          <a:prstGeom prst="rect">
            <a:avLst/>
          </a:prstGeom>
          <a:solidFill>
            <a:srgbClr val="E227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200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908AB7E0-D1C7-48EF-9E67-0E831FD74B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6" y="6195729"/>
            <a:ext cx="949664" cy="50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51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bq.gov/dfa/purchasing-divis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bq.bonfirehub.com/portal/?tab=logi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bq.gov/dfa/purchasing-division/vendor-services" TargetMode="External"/><Relationship Id="rId2" Type="http://schemas.openxmlformats.org/officeDocument/2006/relationships/hyperlink" Target="https://www.cabq.gov/dfa/purchasing-division/solici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lbradley@cabq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6419FB6B-93CA-49EA-873E-1F45F12822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think-cell Slide" r:id="rId4" imgW="353" imgH="359" progId="TCLayout.ActiveDocument.1">
                  <p:embed/>
                </p:oleObj>
              </mc:Choice>
              <mc:Fallback>
                <p:oleObj name="think-cell Slide" r:id="rId4" imgW="353" imgH="35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6419FB6B-93CA-49EA-873E-1F45F12822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C7E26FD-A76C-4490-8EF6-050C4165C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100" y="481767"/>
            <a:ext cx="5207000" cy="1623870"/>
          </a:xfrm>
        </p:spPr>
        <p:txBody>
          <a:bodyPr vert="horz">
            <a:noAutofit/>
          </a:bodyPr>
          <a:lstStyle/>
          <a:p>
            <a:pPr algn="ctr"/>
            <a:br>
              <a:rPr lang="en-US" sz="2400" b="1" dirty="0">
                <a:latin typeface="+mn-lt"/>
              </a:rPr>
            </a:br>
            <a:r>
              <a:rPr lang="en-US" sz="2400" b="1" dirty="0">
                <a:latin typeface="+mn-lt"/>
              </a:rPr>
              <a:t>DOING BUSINESS WITH THE CITY’S</a:t>
            </a:r>
            <a:br>
              <a:rPr lang="en-US" sz="2400" b="1" dirty="0">
                <a:latin typeface="+mn-lt"/>
              </a:rPr>
            </a:br>
            <a:r>
              <a:rPr lang="en-US" sz="2400" b="1" dirty="0">
                <a:latin typeface="+mn-lt"/>
              </a:rPr>
              <a:t>CENTRAL PURCHASING DIVISION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178D940-0257-4D71-98A8-E0A6A5B2C2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28" y="5357991"/>
            <a:ext cx="1329979" cy="13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7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B6AA-5B1F-2DBC-CC46-099F7F8E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DFAS Purchasing Division-Who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1FB2E-D459-5D1A-ED3A-C1B5A9C3C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36" y="1383339"/>
            <a:ext cx="11484864" cy="3930307"/>
          </a:xfrm>
        </p:spPr>
        <p:txBody>
          <a:bodyPr/>
          <a:lstStyle/>
          <a:p>
            <a:r>
              <a:rPr lang="en-US" sz="3200" dirty="0"/>
              <a:t>The Purchasing Division serves as the Central Purchasing Office for the City of Albuquerque. The Division services all of the City Departments' goods, services, and professional/technical service needs.</a:t>
            </a:r>
          </a:p>
          <a:p>
            <a:r>
              <a:rPr lang="en-US" sz="3200" dirty="0"/>
              <a:t>We are “home rule” and governed by the Public Purchases Ordinance, 5-5-1 et seq.</a:t>
            </a:r>
          </a:p>
          <a:p>
            <a:r>
              <a:rPr lang="en-US" sz="3200" dirty="0">
                <a:hlinkClick r:id="rId2"/>
              </a:rPr>
              <a:t>https://www.cabq.gov/dfa/purchasing-division</a:t>
            </a:r>
            <a:r>
              <a:rPr lang="en-US" sz="3200" dirty="0"/>
              <a:t>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160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B6AA-5B1F-2DBC-CC46-099F7F8E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Register With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1FB2E-D459-5D1A-ED3A-C1B5A9C3C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36" y="1383339"/>
            <a:ext cx="11484864" cy="4086283"/>
          </a:xfrm>
        </p:spPr>
        <p:txBody>
          <a:bodyPr/>
          <a:lstStyle/>
          <a:p>
            <a:r>
              <a:rPr lang="en-US" sz="3600" dirty="0"/>
              <a:t>The Purchasing Division uses an on-line solicitation system called Bonfire.</a:t>
            </a:r>
          </a:p>
          <a:p>
            <a:r>
              <a:rPr lang="en-US" sz="3600" dirty="0"/>
              <a:t>We post all of our RFBs/RFPs to this site. </a:t>
            </a:r>
          </a:p>
          <a:p>
            <a:r>
              <a:rPr lang="en-US" sz="3600" dirty="0"/>
              <a:t>Register so you receive notice of our upcoming solicitations:</a:t>
            </a:r>
          </a:p>
          <a:p>
            <a:r>
              <a:rPr lang="en-US" sz="3600" u="sng" dirty="0">
                <a:hlinkClick r:id="rId2"/>
              </a:rPr>
              <a:t>https://cabq.bonfirehub.com/portal/?tab=login</a:t>
            </a:r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306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B6AA-5B1F-2DBC-CC46-099F7F8E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within Central Purchasing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1FB2E-D459-5D1A-ED3A-C1B5A9C3C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36" y="1383339"/>
            <a:ext cx="11484864" cy="40000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Electrical Services (Pool)*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HVAC (Pool)*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Roof Maintenance &amp; Repair (Pool)*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Plumbing Services*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Projects Using New Mexico State Price Agreements or Cooperatives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 Charging Installations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Renewable Energy Related Projects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sz="1600" dirty="0"/>
              <a:t>Currently have contracts in place that were awarded from RFBs</a:t>
            </a:r>
          </a:p>
        </p:txBody>
      </p:sp>
    </p:spTree>
    <p:extLst>
      <p:ext uri="{BB962C8B-B14F-4D97-AF65-F5344CB8AC3E}">
        <p14:creationId xmlns:p14="http://schemas.microsoft.com/office/powerpoint/2010/main" val="62659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6F0D-B417-AB00-573A-D6236EAC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Links to Central Purchasing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6782B-C1C6-8014-2BEC-2C211C51E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36" y="1383339"/>
            <a:ext cx="11484864" cy="2451953"/>
          </a:xfrm>
        </p:spPr>
        <p:txBody>
          <a:bodyPr/>
          <a:lstStyle/>
          <a:p>
            <a:r>
              <a:rPr lang="en-US" dirty="0"/>
              <a:t>See our Quarterly Forecasts</a:t>
            </a:r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https://www.cabq.gov/dfa/purchasing-division/solicitations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Visit our Vendor Services link</a:t>
            </a:r>
          </a:p>
          <a:p>
            <a:r>
              <a:rPr lang="en-US" dirty="0">
                <a:hlinkClick r:id="rId3"/>
              </a:rPr>
              <a:t>https://www.cabq.gov/dfa/purchasing-division/vendor-services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808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6782B-C1C6-8014-2BEC-2C211C51E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36" y="1383339"/>
            <a:ext cx="11484864" cy="2379113"/>
          </a:xfrm>
        </p:spPr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Jennifer Bradley, Chief Procurement Officer</a:t>
            </a:r>
          </a:p>
          <a:p>
            <a:pPr marL="0" indent="0" algn="ctr">
              <a:buNone/>
            </a:pPr>
            <a:r>
              <a:rPr lang="en-US" sz="3600" dirty="0"/>
              <a:t>(505) 768-3338</a:t>
            </a:r>
          </a:p>
          <a:p>
            <a:pPr marL="0" indent="0" algn="ctr">
              <a:buNone/>
            </a:pPr>
            <a:r>
              <a:rPr lang="en-US" sz="3600" dirty="0">
                <a:hlinkClick r:id="rId2"/>
              </a:rPr>
              <a:t>jlbradley@cabq.gov</a:t>
            </a:r>
            <a:r>
              <a:rPr lang="en-US" sz="3600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EC713C8-1917-4984-BC19-152BEC3E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138481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a1c8wX89NfzFoQEhz73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FA6_wEMPKQU3lNMYPRD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FA6_wEMPKQU3lNMYPRD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5863</TotalTime>
  <Words>240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Verdana</vt:lpstr>
      <vt:lpstr>1_Office Theme</vt:lpstr>
      <vt:lpstr>think-cell Slide</vt:lpstr>
      <vt:lpstr> DOING BUSINESS WITH THE CITY’S CENTRAL PURCHASING DIVISION</vt:lpstr>
      <vt:lpstr>DFAS Purchasing Division-Who We Are</vt:lpstr>
      <vt:lpstr>Please Register With Us!</vt:lpstr>
      <vt:lpstr>Opportunities within Central Purchasing</vt:lpstr>
      <vt:lpstr>Helpful Links to Central Purchasing Information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Data by Department – Import to Energy Manager</dc:title>
  <dc:creator>Paige Mankey</dc:creator>
  <cp:lastModifiedBy>Turner, Jennifer L.</cp:lastModifiedBy>
  <cp:revision>86</cp:revision>
  <dcterms:created xsi:type="dcterms:W3CDTF">2021-10-26T22:09:17Z</dcterms:created>
  <dcterms:modified xsi:type="dcterms:W3CDTF">2022-06-14T16:25:18Z</dcterms:modified>
</cp:coreProperties>
</file>